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1" r:id="rId2"/>
    <p:sldId id="514" r:id="rId3"/>
    <p:sldId id="477" r:id="rId4"/>
    <p:sldId id="478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1" r:id="rId14"/>
    <p:sldId id="490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4077"/>
    <a:srgbClr val="09356D"/>
    <a:srgbClr val="15487E"/>
    <a:srgbClr val="BFBFBF"/>
    <a:srgbClr val="2FBCEA"/>
    <a:srgbClr val="3F3C5F"/>
    <a:srgbClr val="44D4D8"/>
    <a:srgbClr val="A1FDBD"/>
    <a:srgbClr val="1F92CA"/>
    <a:srgbClr val="0374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79556" autoAdjust="0"/>
  </p:normalViewPr>
  <p:slideViewPr>
    <p:cSldViewPr snapToGrid="0">
      <p:cViewPr varScale="1">
        <p:scale>
          <a:sx n="55" d="100"/>
          <a:sy n="55" d="100"/>
        </p:scale>
        <p:origin x="-1446" y="-90"/>
      </p:cViewPr>
      <p:guideLst>
        <p:guide orient="horz" pos="21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52" y="-102"/>
      </p:cViewPr>
      <p:guideLst>
        <p:guide orient="horz" pos="291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5E7CD-ED4F-48A8-A496-94DCBFF66D88}" type="datetimeFigureOut">
              <a:rPr lang="zh-CN" altLang="en-US" smtClean="0"/>
              <a:pPr/>
              <a:t>2024/6/26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88D5-0F33-4311-89B9-CD9D0402F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2BC3-C9C3-4B8C-AD89-8C0B7CB59FF0}" type="datetimeFigureOut">
              <a:rPr lang="zh-CN" altLang="en-US" smtClean="0"/>
              <a:pPr/>
              <a:t>2024/6/26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C7B4-9605-4599-B96E-08FF27C13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485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911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437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403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832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006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483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0077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456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681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60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3790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9358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1640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388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444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514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10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417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841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463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099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323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8464-D67A-184B-8EFE-EEC8C6C45C7F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098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 userDrawn="1"/>
        </p:nvSpPr>
        <p:spPr>
          <a:xfrm>
            <a:off x="4113032" y="602351"/>
            <a:ext cx="5965862" cy="6255649"/>
          </a:xfrm>
          <a:custGeom>
            <a:avLst/>
            <a:gdLst>
              <a:gd name="connsiteX0" fmla="*/ 3037408 w 6540310"/>
              <a:gd name="connsiteY0" fmla="*/ 0 h 6858000"/>
              <a:gd name="connsiteX1" fmla="*/ 6540310 w 6540310"/>
              <a:gd name="connsiteY1" fmla="*/ 0 h 6858000"/>
              <a:gd name="connsiteX2" fmla="*/ 3502902 w 6540310"/>
              <a:gd name="connsiteY2" fmla="*/ 6858000 h 6858000"/>
              <a:gd name="connsiteX3" fmla="*/ 0 w 65403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310" h="6858000">
                <a:moveTo>
                  <a:pt x="3037408" y="0"/>
                </a:moveTo>
                <a:lnTo>
                  <a:pt x="6540310" y="0"/>
                </a:lnTo>
                <a:lnTo>
                  <a:pt x="350290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000">
                <a:srgbClr val="F5F5F5"/>
              </a:gs>
              <a:gs pos="100000">
                <a:srgbClr val="F5F5F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>
          <a:xfrm>
            <a:off x="1" y="0"/>
            <a:ext cx="2997642" cy="3143250"/>
          </a:xfrm>
          <a:custGeom>
            <a:avLst/>
            <a:gdLst>
              <a:gd name="connsiteX0" fmla="*/ 3037408 w 6540310"/>
              <a:gd name="connsiteY0" fmla="*/ 0 h 6858000"/>
              <a:gd name="connsiteX1" fmla="*/ 6540310 w 6540310"/>
              <a:gd name="connsiteY1" fmla="*/ 0 h 6858000"/>
              <a:gd name="connsiteX2" fmla="*/ 3502902 w 6540310"/>
              <a:gd name="connsiteY2" fmla="*/ 6858000 h 6858000"/>
              <a:gd name="connsiteX3" fmla="*/ 0 w 65403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310" h="6858000">
                <a:moveTo>
                  <a:pt x="3037408" y="0"/>
                </a:moveTo>
                <a:lnTo>
                  <a:pt x="6540310" y="0"/>
                </a:lnTo>
                <a:lnTo>
                  <a:pt x="350290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000">
                <a:srgbClr val="F5F5F5"/>
              </a:gs>
              <a:gs pos="100000">
                <a:srgbClr val="F5F5F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54727"/>
            <a:ext cx="12192000" cy="3654137"/>
          </a:xfrm>
          <a:prstGeom prst="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19" y="1974271"/>
            <a:ext cx="8177981" cy="1802970"/>
          </a:xfrm>
        </p:spPr>
        <p:txBody>
          <a:bodyPr anchor="ctr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" y="3825275"/>
            <a:ext cx="8177981" cy="7621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 userDrawn="1"/>
        </p:nvSpPr>
        <p:spPr>
          <a:xfrm flipH="1">
            <a:off x="6309359" y="560075"/>
            <a:ext cx="5882639" cy="607759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rgbClr val="4DA1D0"/>
              </a:gs>
              <a:gs pos="100000">
                <a:srgbClr val="0027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00BCA1E-81FB-CF44-B7F4-55BDF3F7DCC8}" type="datetimeFigureOut">
              <a:rPr kumimoji="1" lang="zh-CN" altLang="en-US" smtClean="0"/>
              <a:pPr/>
              <a:t>2024/6/26</a:t>
            </a:fld>
            <a:endParaRPr kumimoji="1"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FF51597-0C5D-644A-8C5F-0D2EAEE4A7F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5275" y="229771"/>
            <a:ext cx="1330608" cy="1214482"/>
          </a:xfrm>
          <a:prstGeom prst="rect">
            <a:avLst/>
          </a:prstGeom>
        </p:spPr>
      </p:pic>
      <p:sp>
        <p:nvSpPr>
          <p:cNvPr id="12" name="直角三角形 11"/>
          <p:cNvSpPr/>
          <p:nvPr userDrawn="1"/>
        </p:nvSpPr>
        <p:spPr>
          <a:xfrm rot="13474223">
            <a:off x="-306799" y="522620"/>
            <a:ext cx="610138" cy="61013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rgbClr val="4DA1D0"/>
              </a:gs>
              <a:gs pos="100000">
                <a:srgbClr val="0027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6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 flipH="1">
            <a:off x="0" y="854416"/>
            <a:ext cx="12191998" cy="5253671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rgbClr val="4DA1D0"/>
              </a:gs>
              <a:gs pos="100000">
                <a:srgbClr val="0027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" y="2459504"/>
            <a:ext cx="12191999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长</a:t>
            </a:r>
            <a:r>
              <a:rPr lang="zh-CN" altLang="en-US" dirty="0"/>
              <a:t>三角司法行政</a:t>
            </a:r>
            <a:r>
              <a:rPr lang="zh-CN" altLang="en-US" dirty="0" smtClean="0"/>
              <a:t>事项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“</a:t>
            </a:r>
            <a:r>
              <a:rPr lang="zh-CN" altLang="en-US" dirty="0"/>
              <a:t>一网通办</a:t>
            </a:r>
            <a:r>
              <a:rPr lang="zh-CN" altLang="en-US" dirty="0" smtClean="0"/>
              <a:t>”服务</a:t>
            </a:r>
            <a:r>
              <a:rPr lang="zh-CN" altLang="en-US" dirty="0"/>
              <a:t>平台使用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457" y="355626"/>
            <a:ext cx="1757086" cy="16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2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档案调转所需的表单数据及上传附件：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158" y="1809200"/>
            <a:ext cx="8805685" cy="474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91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保存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信息后返回列表页点击送审，等待主管司法局进行审核：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3" y="2657572"/>
            <a:ext cx="10889615" cy="154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560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后续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进度可点击查看审批详情：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8" y="1599565"/>
            <a:ext cx="11035665" cy="42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660" y="2126533"/>
            <a:ext cx="6710680" cy="462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914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长三角政务服务一网通办门户网（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https://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csj.sh.gov.cn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govService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bsfw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personList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）办理。具体操作方法如下：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2902" y="2600973"/>
            <a:ext cx="192358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区域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浙江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521" y="2114874"/>
            <a:ext cx="9550065" cy="452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816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找到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律师执业档案调取事项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点击立即办理：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48" y="1786759"/>
            <a:ext cx="8685581" cy="464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618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外省档案调入申请表单：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上海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26" y="1747735"/>
            <a:ext cx="6377349" cy="488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979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外省档案调入申请表单：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安徽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08" y="2133600"/>
            <a:ext cx="10793384" cy="384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606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填写外省档案调入申请表单：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浙江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65" y="1620467"/>
            <a:ext cx="8942245" cy="510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305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14255"/>
            <a:chOff x="602902" y="579244"/>
            <a:chExt cx="9718833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长三角政务服务一网通办门户网（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https://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csj.sh.gov.cn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govService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bsfw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personList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）办理。具体操作方法如下：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2902" y="2600973"/>
            <a:ext cx="192358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区域选择江苏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34" y="2114874"/>
            <a:ext cx="9411504" cy="439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71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14255"/>
            <a:chOff x="602902" y="579244"/>
            <a:chExt cx="9718833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找到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增加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撤回派驻分所律师审核事项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点击立即办理：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2" y="1902371"/>
            <a:ext cx="10881253" cy="455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549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10001325" cy="700769"/>
            <a:chOff x="782075" y="448457"/>
            <a:chExt cx="10001325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律师业务场景描述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905415" y="631834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“一网通办”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服务平台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使用</a:t>
              </a:r>
            </a:p>
          </p:txBody>
        </p:sp>
      </p:grpSp>
      <p:grpSp>
        <p:nvGrpSpPr>
          <p:cNvPr id="4" name="组合 25">
            <a:extLst>
              <a:ext uri="{FF2B5EF4-FFF2-40B4-BE49-F238E27FC236}">
                <a16:creationId xmlns:a16="http://schemas.microsoft.com/office/drawing/2014/main" xmlns="" id="{91A307B6-D44D-FC11-1629-9F65DD175F96}"/>
              </a:ext>
            </a:extLst>
          </p:cNvPr>
          <p:cNvGrpSpPr/>
          <p:nvPr/>
        </p:nvGrpSpPr>
        <p:grpSpPr>
          <a:xfrm>
            <a:off x="340138" y="1629261"/>
            <a:ext cx="7080979" cy="1346649"/>
            <a:chOff x="871294" y="1416692"/>
            <a:chExt cx="6458608" cy="122828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C9A1BD1-9B4B-8294-D1D3-B891D0D9936F}"/>
                </a:ext>
              </a:extLst>
            </p:cNvPr>
            <p:cNvSpPr txBox="1"/>
            <p:nvPr/>
          </p:nvSpPr>
          <p:spPr>
            <a:xfrm>
              <a:off x="871294" y="1926674"/>
              <a:ext cx="6458608" cy="7183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根据</a:t>
              </a:r>
              <a:r>
                <a:rPr lang="zh-CN" altLang="en-US" sz="16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调入省份</a:t>
              </a: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，在长三角平台选择对应省份的档案调转许可</a:t>
              </a:r>
              <a:r>
                <a:rPr lang="zh-CN" altLang="en-US" sz="1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，填写</a:t>
              </a: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相对应申请表单进行档案调入申请。</a:t>
              </a:r>
            </a:p>
          </p:txBody>
        </p:sp>
        <p:sp>
          <p:nvSpPr>
            <p:cNvPr id="28" name="矩形: 剪去单角 73">
              <a:extLst>
                <a:ext uri="{FF2B5EF4-FFF2-40B4-BE49-F238E27FC236}">
                  <a16:creationId xmlns:a16="http://schemas.microsoft.com/office/drawing/2014/main" xmlns="" id="{89D3DB23-F2A3-58C3-B8D0-E3BCBF3DB4EF}"/>
                </a:ext>
              </a:extLst>
            </p:cNvPr>
            <p:cNvSpPr/>
            <p:nvPr/>
          </p:nvSpPr>
          <p:spPr>
            <a:xfrm>
              <a:off x="955745" y="1416692"/>
              <a:ext cx="3175001" cy="490155"/>
            </a:xfrm>
            <a:prstGeom prst="snip1Rect">
              <a:avLst/>
            </a:prstGeom>
            <a:solidFill>
              <a:srgbClr val="1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档案调转申请步骤说明</a:t>
              </a:r>
            </a:p>
          </p:txBody>
        </p:sp>
      </p:grpSp>
      <p:grpSp>
        <p:nvGrpSpPr>
          <p:cNvPr id="5" name="组合 28">
            <a:extLst>
              <a:ext uri="{FF2B5EF4-FFF2-40B4-BE49-F238E27FC236}">
                <a16:creationId xmlns:a16="http://schemas.microsoft.com/office/drawing/2014/main" xmlns="" id="{C3E76D1B-6DC0-5695-BCF1-48D103AC9935}"/>
              </a:ext>
            </a:extLst>
          </p:cNvPr>
          <p:cNvGrpSpPr/>
          <p:nvPr/>
        </p:nvGrpSpPr>
        <p:grpSpPr>
          <a:xfrm>
            <a:off x="340138" y="3331585"/>
            <a:ext cx="6911809" cy="1401214"/>
            <a:chOff x="-2856581" y="2755485"/>
            <a:chExt cx="6304307" cy="127805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FCC3038-897D-89F7-ED8E-06FE08447353}"/>
                </a:ext>
              </a:extLst>
            </p:cNvPr>
            <p:cNvSpPr txBox="1"/>
            <p:nvPr/>
          </p:nvSpPr>
          <p:spPr>
            <a:xfrm>
              <a:off x="-2856581" y="3275583"/>
              <a:ext cx="6304307" cy="757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根据</a:t>
              </a:r>
              <a:r>
                <a:rPr lang="zh-CN" altLang="en-US" sz="1600" dirty="0">
                  <a:solidFill>
                    <a:srgbClr val="FF0000"/>
                  </a:solidFill>
                </a:rPr>
                <a:t>总所所在省份</a:t>
              </a:r>
              <a:r>
                <a:rPr lang="zh-CN" altLang="en-US" sz="1600" dirty="0"/>
                <a:t>，在长三角平台选择对应省份的</a:t>
              </a:r>
            </a:p>
            <a:p>
              <a:r>
                <a:rPr lang="zh-CN" altLang="en-US" sz="1600" dirty="0"/>
                <a:t>增加派驻分所律师许可，填写相对应申请表单进行外省增加派驻许可申请。</a:t>
              </a:r>
            </a:p>
          </p:txBody>
        </p:sp>
        <p:sp>
          <p:nvSpPr>
            <p:cNvPr id="31" name="矩形: 剪去单角 73">
              <a:extLst>
                <a:ext uri="{FF2B5EF4-FFF2-40B4-BE49-F238E27FC236}">
                  <a16:creationId xmlns:a16="http://schemas.microsoft.com/office/drawing/2014/main" xmlns="" id="{F75BF681-3FA6-75DD-B644-413571C6400A}"/>
                </a:ext>
              </a:extLst>
            </p:cNvPr>
            <p:cNvSpPr/>
            <p:nvPr/>
          </p:nvSpPr>
          <p:spPr>
            <a:xfrm>
              <a:off x="-2772130" y="2755485"/>
              <a:ext cx="3175001" cy="520098"/>
            </a:xfrm>
            <a:prstGeom prst="snip1Rect">
              <a:avLst/>
            </a:prstGeom>
            <a:solidFill>
              <a:srgbClr val="1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增加派驻律师步骤说明</a:t>
              </a:r>
            </a:p>
          </p:txBody>
        </p:sp>
      </p:grpSp>
      <p:grpSp>
        <p:nvGrpSpPr>
          <p:cNvPr id="7" name="组合 31">
            <a:extLst>
              <a:ext uri="{FF2B5EF4-FFF2-40B4-BE49-F238E27FC236}">
                <a16:creationId xmlns:a16="http://schemas.microsoft.com/office/drawing/2014/main" xmlns="" id="{19A58477-BE22-0FCE-B4AA-ADA976D7E4F8}"/>
              </a:ext>
            </a:extLst>
          </p:cNvPr>
          <p:cNvGrpSpPr/>
          <p:nvPr/>
        </p:nvGrpSpPr>
        <p:grpSpPr>
          <a:xfrm>
            <a:off x="340139" y="4992701"/>
            <a:ext cx="6911808" cy="1373303"/>
            <a:chOff x="1073876" y="1615589"/>
            <a:chExt cx="6304305" cy="125259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D2F94B1-B01C-1A4B-DF17-B91F3F0D030C}"/>
                </a:ext>
              </a:extLst>
            </p:cNvPr>
            <p:cNvSpPr txBox="1"/>
            <p:nvPr/>
          </p:nvSpPr>
          <p:spPr>
            <a:xfrm>
              <a:off x="1073876" y="2110229"/>
              <a:ext cx="6304305" cy="757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根据</a:t>
              </a:r>
              <a:r>
                <a:rPr lang="zh-CN" altLang="en-US" sz="16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分所所在省份</a:t>
              </a: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，在长三角平台选择对应省份的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撤回派驻分所律师许可，填写相对应申请表单进行外省撤回派驻许可申请。</a:t>
              </a:r>
            </a:p>
          </p:txBody>
        </p:sp>
        <p:sp>
          <p:nvSpPr>
            <p:cNvPr id="34" name="矩形: 剪去单角 73">
              <a:extLst>
                <a:ext uri="{FF2B5EF4-FFF2-40B4-BE49-F238E27FC236}">
                  <a16:creationId xmlns:a16="http://schemas.microsoft.com/office/drawing/2014/main" xmlns="" id="{D1EC7FD7-B43C-875E-1955-A105A553894B}"/>
                </a:ext>
              </a:extLst>
            </p:cNvPr>
            <p:cNvSpPr/>
            <p:nvPr/>
          </p:nvSpPr>
          <p:spPr>
            <a:xfrm>
              <a:off x="1185746" y="1615589"/>
              <a:ext cx="3147580" cy="514466"/>
            </a:xfrm>
            <a:prstGeom prst="snip1Rect">
              <a:avLst/>
            </a:prstGeom>
            <a:solidFill>
              <a:srgbClr val="1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撤回派驻律师步骤说明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375073" y="1811815"/>
            <a:ext cx="0" cy="4382203"/>
          </a:xfrm>
          <a:prstGeom prst="line">
            <a:avLst/>
          </a:prstGeom>
          <a:ln>
            <a:solidFill>
              <a:srgbClr val="10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543767" y="2294756"/>
            <a:ext cx="4272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三是上海执业律师，想要调档至江苏，在长三角平台选择江苏省，填写档案调转申请许可表，等待江苏省许可审批完成后，会自动由江苏发送电子档调档函给上海，上海会自动生成档案调出许可进行许可审批，审批完成后上海会发送该名律师档案信息和复函至江苏，至此该流程完成闭环。</a:t>
            </a:r>
          </a:p>
        </p:txBody>
      </p:sp>
    </p:spTree>
    <p:extLst>
      <p:ext uri="{BB962C8B-B14F-4D97-AF65-F5344CB8AC3E}">
        <p14:creationId xmlns:p14="http://schemas.microsoft.com/office/powerpoint/2010/main" xmlns="" val="9622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14255"/>
            <a:chOff x="602902" y="579244"/>
            <a:chExt cx="9718833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江苏政务服务网且登录账号后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点击在线办理：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37" y="1620467"/>
            <a:ext cx="9928899" cy="511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076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14255"/>
            <a:chOff x="602902" y="579244"/>
            <a:chExt cx="9718833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左侧找到省内增加派驻许可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外省撤回派驻许可后点击进入，填写表单信息并上传附件：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8" y="1620467"/>
            <a:ext cx="9334374" cy="511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184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2" cy="514255"/>
            <a:chOff x="602902" y="579244"/>
            <a:chExt cx="9718832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79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步骤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保存信息后返回列表页点击送审，等待主管司法局进行审核：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" y="1908810"/>
            <a:ext cx="1073086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376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14255"/>
            <a:chOff x="602902" y="579244"/>
            <a:chExt cx="9718833" cy="514255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49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后续进度可点击查看审批详情：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11" y="1630977"/>
            <a:ext cx="6784897" cy="502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58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35531"/>
            <a:chOff x="602902" y="579244"/>
            <a:chExt cx="9718833" cy="535531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  <a:endParaRPr lang="en-US" altLang="zh-CN" sz="2400" b="1" dirty="0">
                <a:solidFill>
                  <a:srgbClr val="404040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长三角政务服务一网通办门户网（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https://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csj.sh.gov.cn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govService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bsfw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personList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）办理。具体操作方法如下：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2902" y="2600973"/>
            <a:ext cx="192358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区域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浙江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677" y="2077300"/>
            <a:ext cx="8780954" cy="452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77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35531"/>
            <a:chOff x="602902" y="579244"/>
            <a:chExt cx="9718833" cy="535531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  <a:endParaRPr lang="en-US" altLang="zh-CN" sz="2400" b="1" dirty="0">
                <a:solidFill>
                  <a:srgbClr val="404040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外省增加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撤回派驻分所律师申请表单：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上海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40" y="1620467"/>
            <a:ext cx="5549941" cy="515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94" y="1620468"/>
            <a:ext cx="5514407" cy="515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595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602902" y="579244"/>
            <a:ext cx="9718833" cy="535531"/>
            <a:chOff x="602902" y="579244"/>
            <a:chExt cx="9718833" cy="535531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602902" y="579244"/>
              <a:ext cx="9622370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增加</a:t>
              </a:r>
              <a:r>
                <a:rPr lang="en-US" altLang="zh-CN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/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撤回派驻分所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律师步骤</a:t>
              </a: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说明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外省</a:t>
              </a:r>
              <a:r>
                <a:rPr lang="en-US" altLang="zh-CN" sz="24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  <a:endParaRPr lang="en-US" altLang="zh-CN" sz="2400" b="1" dirty="0">
                <a:solidFill>
                  <a:srgbClr val="404040"/>
                </a:solidFill>
                <a:latin typeface="微软雅黑" charset="0"/>
                <a:ea typeface="微软雅黑" charset="0"/>
                <a:sym typeface="微软雅黑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填写外省增加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撤回派驻分所律师申请表单：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安徽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4" y="1811085"/>
            <a:ext cx="5896303" cy="463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32" y="1811085"/>
            <a:ext cx="5922645" cy="463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938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10001325" cy="700769"/>
            <a:chOff x="782075" y="448457"/>
            <a:chExt cx="10001325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服务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平台访问流程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905415" y="631834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“一网通办”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服务平台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使用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5275" y="2159635"/>
            <a:ext cx="2750820" cy="1655445"/>
            <a:chOff x="1972" y="4009"/>
            <a:chExt cx="3550" cy="2136"/>
          </a:xfrm>
        </p:grpSpPr>
        <p:pic>
          <p:nvPicPr>
            <p:cNvPr id="40" name="Picture 2" descr="C:\Users\Administrator\Desktop\ppt展示模板-8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4009"/>
              <a:ext cx="3550" cy="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图片 40" descr="原图 - 副本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23" y="4201"/>
              <a:ext cx="2649" cy="1613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046095" y="1899920"/>
            <a:ext cx="1928495" cy="2320290"/>
            <a:chOff x="4685" y="3536"/>
            <a:chExt cx="3037" cy="3654"/>
          </a:xfrm>
        </p:grpSpPr>
        <p:grpSp>
          <p:nvGrpSpPr>
            <p:cNvPr id="43" name="组合 42"/>
            <p:cNvGrpSpPr/>
            <p:nvPr/>
          </p:nvGrpSpPr>
          <p:grpSpPr>
            <a:xfrm>
              <a:off x="5706" y="3536"/>
              <a:ext cx="2016" cy="3654"/>
              <a:chOff x="5210" y="3280"/>
              <a:chExt cx="2016" cy="3654"/>
            </a:xfrm>
          </p:grpSpPr>
          <p:pic>
            <p:nvPicPr>
              <p:cNvPr id="49" name="图片 48" descr="上海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" y="3280"/>
                <a:ext cx="2004" cy="528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</p:pic>
          <p:pic>
            <p:nvPicPr>
              <p:cNvPr id="50" name="图片 49" descr="江苏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0" y="4322"/>
                <a:ext cx="2016" cy="528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</p:pic>
          <p:pic>
            <p:nvPicPr>
              <p:cNvPr id="51" name="图片 50" descr="浙江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0" y="5364"/>
                <a:ext cx="2016" cy="528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</p:pic>
          <p:pic>
            <p:nvPicPr>
              <p:cNvPr id="52" name="图片 51" descr="安徽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10" y="6406"/>
                <a:ext cx="2004" cy="528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4685" y="3800"/>
              <a:ext cx="1021" cy="3126"/>
              <a:chOff x="4685" y="3800"/>
              <a:chExt cx="1021" cy="3126"/>
            </a:xfrm>
          </p:grpSpPr>
          <p:cxnSp>
            <p:nvCxnSpPr>
              <p:cNvPr id="45" name="肘形连接符 44"/>
              <p:cNvCxnSpPr>
                <a:stCxn id="40" idx="3"/>
                <a:endCxn id="49" idx="1"/>
              </p:cNvCxnSpPr>
              <p:nvPr/>
            </p:nvCxnSpPr>
            <p:spPr>
              <a:xfrm flipV="1">
                <a:off x="4685" y="3800"/>
                <a:ext cx="1021" cy="1433"/>
              </a:xfrm>
              <a:prstGeom prst="bentConnector3">
                <a:avLst>
                  <a:gd name="adj1" fmla="val 50049"/>
                </a:avLst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>
                <a:stCxn id="40" idx="3"/>
                <a:endCxn id="52" idx="1"/>
              </p:cNvCxnSpPr>
              <p:nvPr/>
            </p:nvCxnSpPr>
            <p:spPr>
              <a:xfrm>
                <a:off x="4685" y="5233"/>
                <a:ext cx="1021" cy="1693"/>
              </a:xfrm>
              <a:prstGeom prst="bentConnector3">
                <a:avLst>
                  <a:gd name="adj1" fmla="val 50049"/>
                </a:avLst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7" name="肘形连接符 46"/>
              <p:cNvCxnSpPr>
                <a:stCxn id="40" idx="3"/>
                <a:endCxn id="50" idx="1"/>
              </p:cNvCxnSpPr>
              <p:nvPr/>
            </p:nvCxnSpPr>
            <p:spPr>
              <a:xfrm flipV="1">
                <a:off x="4685" y="4842"/>
                <a:ext cx="1021" cy="391"/>
              </a:xfrm>
              <a:prstGeom prst="bentConnector3">
                <a:avLst>
                  <a:gd name="adj1" fmla="val 50049"/>
                </a:avLst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8" name="肘形连接符 47"/>
              <p:cNvCxnSpPr>
                <a:stCxn id="40" idx="3"/>
                <a:endCxn id="51" idx="1"/>
              </p:cNvCxnSpPr>
              <p:nvPr/>
            </p:nvCxnSpPr>
            <p:spPr>
              <a:xfrm>
                <a:off x="4685" y="5233"/>
                <a:ext cx="1021" cy="651"/>
              </a:xfrm>
              <a:prstGeom prst="bentConnector3">
                <a:avLst>
                  <a:gd name="adj1" fmla="val 50049"/>
                </a:avLst>
              </a:prstGeom>
              <a:ln w="1905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右箭头 52"/>
          <p:cNvSpPr/>
          <p:nvPr/>
        </p:nvSpPr>
        <p:spPr>
          <a:xfrm>
            <a:off x="5125720" y="2612390"/>
            <a:ext cx="548640" cy="264160"/>
          </a:xfrm>
          <a:prstGeom prst="rightArrow">
            <a:avLst/>
          </a:prstGeom>
          <a:gradFill>
            <a:gsLst>
              <a:gs pos="1400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495290" y="2159635"/>
            <a:ext cx="2750820" cy="1654810"/>
            <a:chOff x="8654" y="3945"/>
            <a:chExt cx="4332" cy="2606"/>
          </a:xfrm>
        </p:grpSpPr>
        <p:pic>
          <p:nvPicPr>
            <p:cNvPr id="55" name="Picture 2" descr="C:\Users\Administrator\Desktop\ppt展示模板-8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" y="3945"/>
              <a:ext cx="4332" cy="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图片 55" descr="江苏政务服务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94" y="4175"/>
              <a:ext cx="3258" cy="1973"/>
            </a:xfrm>
            <a:prstGeom prst="rect">
              <a:avLst/>
            </a:prstGeom>
          </p:spPr>
        </p:pic>
      </p:grpSp>
      <p:sp>
        <p:nvSpPr>
          <p:cNvPr id="57" name="右箭头 56"/>
          <p:cNvSpPr/>
          <p:nvPr>
            <p:custDataLst>
              <p:tags r:id="rId1"/>
            </p:custDataLst>
          </p:nvPr>
        </p:nvSpPr>
        <p:spPr>
          <a:xfrm>
            <a:off x="8246110" y="2612390"/>
            <a:ext cx="548640" cy="264160"/>
          </a:xfrm>
          <a:prstGeom prst="rightArrow">
            <a:avLst/>
          </a:prstGeom>
          <a:gradFill>
            <a:gsLst>
              <a:gs pos="1400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8790940" y="2159635"/>
            <a:ext cx="2750820" cy="1654810"/>
            <a:chOff x="13844" y="3401"/>
            <a:chExt cx="4332" cy="2606"/>
          </a:xfrm>
        </p:grpSpPr>
        <p:pic>
          <p:nvPicPr>
            <p:cNvPr id="59" name="Picture 2" descr="C:\Users\Administrator\Desktop\ppt展示模板-8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4" y="3401"/>
              <a:ext cx="4332" cy="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59" descr="律师在线申请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384" y="3635"/>
              <a:ext cx="3264" cy="1970"/>
            </a:xfrm>
            <a:prstGeom prst="rect">
              <a:avLst/>
            </a:prstGeom>
          </p:spPr>
        </p:pic>
      </p:grpSp>
      <p:sp>
        <p:nvSpPr>
          <p:cNvPr id="61" name="文本框 60"/>
          <p:cNvSpPr txBox="1"/>
          <p:nvPr>
            <p:custDataLst>
              <p:tags r:id="rId2"/>
            </p:custDataLst>
          </p:nvPr>
        </p:nvSpPr>
        <p:spPr>
          <a:xfrm>
            <a:off x="643890" y="3685540"/>
            <a:ext cx="1939290" cy="737235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长三角政务服务</a:t>
            </a:r>
          </a:p>
          <a:p>
            <a:pPr algn="ctr">
              <a:lnSpc>
                <a:spcPct val="150000"/>
              </a:lnSpc>
            </a:pP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“一网通办”</a:t>
            </a:r>
            <a:endParaRPr lang="zh-CN" altLang="zh-CN" sz="1400" b="1" kern="100" dirty="0">
              <a:solidFill>
                <a:srgbClr val="1F92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3"/>
            </p:custDataLst>
          </p:nvPr>
        </p:nvSpPr>
        <p:spPr>
          <a:xfrm>
            <a:off x="5960110" y="3844608"/>
            <a:ext cx="1825625" cy="414020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江苏政务服务平台</a:t>
            </a:r>
          </a:p>
        </p:txBody>
      </p:sp>
      <p:sp>
        <p:nvSpPr>
          <p:cNvPr id="63" name="文本框 62"/>
          <p:cNvSpPr txBox="1"/>
          <p:nvPr>
            <p:custDataLst>
              <p:tags r:id="rId4"/>
            </p:custDataLst>
          </p:nvPr>
        </p:nvSpPr>
        <p:spPr>
          <a:xfrm>
            <a:off x="9133840" y="3703870"/>
            <a:ext cx="2099310" cy="700576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江苏司法行政长三角</a:t>
            </a: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“一网通办”</a:t>
            </a:r>
            <a:r>
              <a:rPr lang="zh-CN" sz="1400" b="1" kern="100" dirty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sz="1400" b="1" kern="100" dirty="0" smtClean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1400" b="1" kern="100" dirty="0" smtClean="0">
                <a:solidFill>
                  <a:srgbClr val="1F92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zh-CN" altLang="en-US" sz="1400" b="1" kern="100" dirty="0">
              <a:solidFill>
                <a:srgbClr val="1F92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5275" y="1439523"/>
            <a:ext cx="2881169" cy="506730"/>
            <a:chOff x="1540106" y="5897339"/>
            <a:chExt cx="2881169" cy="506730"/>
          </a:xfrm>
        </p:grpSpPr>
        <p:sp>
          <p:nvSpPr>
            <p:cNvPr id="69" name="矩形 68"/>
            <p:cNvSpPr/>
            <p:nvPr/>
          </p:nvSpPr>
          <p:spPr>
            <a:xfrm>
              <a:off x="1540106" y="5948680"/>
              <a:ext cx="2881169" cy="452554"/>
            </a:xfrm>
            <a:prstGeom prst="rect">
              <a:avLst/>
            </a:prstGeom>
            <a:solidFill>
              <a:srgbClr val="1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97760" y="5897339"/>
              <a:ext cx="2723515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https://csj.sh.gov.cn/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" y="4853856"/>
            <a:ext cx="12191999" cy="1510443"/>
            <a:chOff x="0" y="1046546"/>
            <a:chExt cx="12191999" cy="1510443"/>
          </a:xfrm>
        </p:grpSpPr>
        <p:sp>
          <p:nvSpPr>
            <p:cNvPr id="71" name="矩形 70"/>
            <p:cNvSpPr/>
            <p:nvPr>
              <p:custDataLst>
                <p:tags r:id="rId5"/>
              </p:custDataLst>
            </p:nvPr>
          </p:nvSpPr>
          <p:spPr>
            <a:xfrm>
              <a:off x="0" y="1046546"/>
              <a:ext cx="12191999" cy="1510443"/>
            </a:xfrm>
            <a:prstGeom prst="rect">
              <a:avLst/>
            </a:prstGeom>
            <a:solidFill>
              <a:srgbClr val="1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2" name="文本框 71"/>
            <p:cNvSpPr txBox="1"/>
            <p:nvPr>
              <p:custDataLst>
                <p:tags r:id="rId6"/>
              </p:custDataLst>
            </p:nvPr>
          </p:nvSpPr>
          <p:spPr>
            <a:xfrm>
              <a:off x="265710" y="1139347"/>
              <a:ext cx="11612579" cy="1337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江苏省司法行政长三角“一网通办”服务平台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依托江苏省政务服务平台</a:t>
              </a:r>
              <a:r>
                <a:rPr lang="zh-CN" altLang="en-US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实现用户统一身份认证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，整体服务功能</a:t>
              </a:r>
              <a:r>
                <a:rPr lang="zh-CN" altLang="en-US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嵌入至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长三角政务服务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“一网通办”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平台。公众访问长三角政务服务</a:t>
              </a:r>
              <a:r>
                <a:rPr lang="en-US" altLang="zh-CN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“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一网通办</a:t>
              </a:r>
              <a:r>
                <a:rPr lang="en-US" altLang="zh-CN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”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平台，</a:t>
              </a:r>
              <a:r>
                <a:rPr lang="zh-CN" altLang="en-US" b="1" dirty="0">
                  <a:gradFill flip="none" rotWithShape="1">
                    <a:gsLst>
                      <a:gs pos="91000">
                        <a:srgbClr val="FFC000"/>
                      </a:gs>
                      <a:gs pos="38000">
                        <a:srgbClr val="FCF60A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通过选择相应的地区，</a:t>
              </a:r>
              <a:r>
                <a:rPr lang="zh-CN" altLang="en-US" kern="100" dirty="0"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在线申办相关服务事项。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3889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10001325" cy="700769"/>
            <a:chOff x="782075" y="448457"/>
            <a:chExt cx="10001325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服务平台功能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905415" y="631834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“一网通办”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服务平台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使用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AC10A6AE-8EB1-8E34-4A38-2E5A502FC812}"/>
              </a:ext>
            </a:extLst>
          </p:cNvPr>
          <p:cNvGrpSpPr/>
          <p:nvPr/>
        </p:nvGrpSpPr>
        <p:grpSpPr>
          <a:xfrm>
            <a:off x="432617" y="1478396"/>
            <a:ext cx="3676901" cy="5063081"/>
            <a:chOff x="5482073" y="539278"/>
            <a:chExt cx="4525596" cy="5351486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xmlns="" id="{670009A5-8759-8178-22F7-3AAC3392E5D0}"/>
                </a:ext>
              </a:extLst>
            </p:cNvPr>
            <p:cNvGrpSpPr/>
            <p:nvPr/>
          </p:nvGrpSpPr>
          <p:grpSpPr>
            <a:xfrm>
              <a:off x="5482073" y="539278"/>
              <a:ext cx="4515029" cy="5351486"/>
              <a:chOff x="5482073" y="856778"/>
              <a:chExt cx="4515029" cy="6173312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xmlns="" id="{44338910-1DCA-01E2-3D4F-70F8837C5C87}"/>
                  </a:ext>
                </a:extLst>
              </p:cNvPr>
              <p:cNvSpPr/>
              <p:nvPr/>
            </p:nvSpPr>
            <p:spPr>
              <a:xfrm>
                <a:off x="5482074" y="1233810"/>
                <a:ext cx="4515028" cy="5796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sym typeface="+mn-lt"/>
                </a:endParaRPr>
              </a:p>
            </p:txBody>
          </p:sp>
          <p:sp>
            <p:nvSpPr>
              <p:cNvPr id="88" name="îsļïḑè">
                <a:extLst>
                  <a:ext uri="{FF2B5EF4-FFF2-40B4-BE49-F238E27FC236}">
                    <a16:creationId xmlns:a16="http://schemas.microsoft.com/office/drawing/2014/main" xmlns="" id="{E3AC5143-8AAC-86B8-D136-B8751AED0BAC}"/>
                  </a:ext>
                </a:extLst>
              </p:cNvPr>
              <p:cNvSpPr/>
              <p:nvPr/>
            </p:nvSpPr>
            <p:spPr bwMode="auto">
              <a:xfrm>
                <a:off x="5482073" y="856778"/>
                <a:ext cx="3971075" cy="754063"/>
              </a:xfrm>
              <a:custGeom>
                <a:avLst/>
                <a:gdLst>
                  <a:gd name="T0" fmla="*/ 4005 w 4005"/>
                  <a:gd name="T1" fmla="*/ 447 h 894"/>
                  <a:gd name="T2" fmla="*/ 3454 w 4005"/>
                  <a:gd name="T3" fmla="*/ 0 h 894"/>
                  <a:gd name="T4" fmla="*/ 3454 w 4005"/>
                  <a:gd name="T5" fmla="*/ 62 h 894"/>
                  <a:gd name="T6" fmla="*/ 0 w 4005"/>
                  <a:gd name="T7" fmla="*/ 62 h 894"/>
                  <a:gd name="T8" fmla="*/ 0 w 4005"/>
                  <a:gd name="T9" fmla="*/ 832 h 894"/>
                  <a:gd name="T10" fmla="*/ 3454 w 4005"/>
                  <a:gd name="T11" fmla="*/ 832 h 894"/>
                  <a:gd name="T12" fmla="*/ 3454 w 4005"/>
                  <a:gd name="T13" fmla="*/ 894 h 894"/>
                  <a:gd name="T14" fmla="*/ 4005 w 4005"/>
                  <a:gd name="T15" fmla="*/ 447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5" h="894">
                    <a:moveTo>
                      <a:pt x="4005" y="447"/>
                    </a:moveTo>
                    <a:lnTo>
                      <a:pt x="3454" y="0"/>
                    </a:lnTo>
                    <a:lnTo>
                      <a:pt x="3454" y="62"/>
                    </a:lnTo>
                    <a:lnTo>
                      <a:pt x="0" y="62"/>
                    </a:lnTo>
                    <a:lnTo>
                      <a:pt x="0" y="832"/>
                    </a:lnTo>
                    <a:lnTo>
                      <a:pt x="3454" y="832"/>
                    </a:lnTo>
                    <a:lnTo>
                      <a:pt x="3454" y="894"/>
                    </a:lnTo>
                    <a:lnTo>
                      <a:pt x="4005" y="447"/>
                    </a:lnTo>
                    <a:close/>
                  </a:path>
                </a:pathLst>
              </a:custGeom>
              <a:solidFill>
                <a:srgbClr val="1040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  <a:sym typeface="+mn-lt"/>
                </a:endParaRP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xmlns="" id="{EA1590FA-917C-8861-7767-F794E8FB9278}"/>
                  </a:ext>
                </a:extLst>
              </p:cNvPr>
              <p:cNvSpPr txBox="1"/>
              <p:nvPr/>
            </p:nvSpPr>
            <p:spPr>
              <a:xfrm>
                <a:off x="5689059" y="1002978"/>
                <a:ext cx="3378105" cy="48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000" b="1" kern="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</a:rPr>
                  <a:t>律师执业档案调转</a:t>
                </a:r>
              </a:p>
            </p:txBody>
          </p:sp>
        </p:grp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277C7BB3-699A-93EF-74E0-99EFAEF47EF6}"/>
                </a:ext>
              </a:extLst>
            </p:cNvPr>
            <p:cNvSpPr txBox="1"/>
            <p:nvPr/>
          </p:nvSpPr>
          <p:spPr>
            <a:xfrm>
              <a:off x="5503211" y="1289018"/>
              <a:ext cx="4504458" cy="200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服务对象</a:t>
              </a:r>
              <a:r>
                <a:rPr lang="zh-CN" altLang="en-US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自然人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材料清单</a:t>
              </a:r>
              <a:r>
                <a:rPr lang="zh-CN" altLang="en-US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均为</a:t>
              </a: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pdf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格式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承诺书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执业证复印件或注销律师执业证证明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律师执业档案调入申请表</a:t>
              </a: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A4C97DC0-27DF-5EC9-63D7-7C43C918DD3E}"/>
              </a:ext>
            </a:extLst>
          </p:cNvPr>
          <p:cNvGrpSpPr/>
          <p:nvPr/>
        </p:nvGrpSpPr>
        <p:grpSpPr>
          <a:xfrm>
            <a:off x="4316968" y="1478396"/>
            <a:ext cx="3668316" cy="5063081"/>
            <a:chOff x="5482073" y="539278"/>
            <a:chExt cx="4515029" cy="5351486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xmlns="" id="{247DDFF9-6ECE-0B4C-0623-DA451DE44E4F}"/>
                </a:ext>
              </a:extLst>
            </p:cNvPr>
            <p:cNvGrpSpPr/>
            <p:nvPr/>
          </p:nvGrpSpPr>
          <p:grpSpPr>
            <a:xfrm>
              <a:off x="5482073" y="539278"/>
              <a:ext cx="4515029" cy="5351486"/>
              <a:chOff x="5482073" y="856778"/>
              <a:chExt cx="4515029" cy="6173312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xmlns="" id="{F9F005A1-040A-8DD6-FD04-151BDCF2AB1E}"/>
                  </a:ext>
                </a:extLst>
              </p:cNvPr>
              <p:cNvSpPr/>
              <p:nvPr/>
            </p:nvSpPr>
            <p:spPr>
              <a:xfrm>
                <a:off x="5482074" y="1233810"/>
                <a:ext cx="4515028" cy="5796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 kern="0">
                  <a:solidFill>
                    <a:prstClr val="black"/>
                  </a:solidFill>
                  <a:latin typeface="微软雅黑"/>
                  <a:ea typeface="微软雅黑"/>
                  <a:sym typeface="+mn-lt"/>
                </a:endParaRPr>
              </a:p>
            </p:txBody>
          </p:sp>
          <p:sp>
            <p:nvSpPr>
              <p:cNvPr id="94" name="îsļïḑè">
                <a:extLst>
                  <a:ext uri="{FF2B5EF4-FFF2-40B4-BE49-F238E27FC236}">
                    <a16:creationId xmlns:a16="http://schemas.microsoft.com/office/drawing/2014/main" xmlns="" id="{C3AEF101-C213-4832-C61C-EB76B89B86C5}"/>
                  </a:ext>
                </a:extLst>
              </p:cNvPr>
              <p:cNvSpPr/>
              <p:nvPr/>
            </p:nvSpPr>
            <p:spPr bwMode="auto">
              <a:xfrm>
                <a:off x="5482073" y="856778"/>
                <a:ext cx="3971075" cy="754063"/>
              </a:xfrm>
              <a:custGeom>
                <a:avLst/>
                <a:gdLst>
                  <a:gd name="T0" fmla="*/ 4005 w 4005"/>
                  <a:gd name="T1" fmla="*/ 447 h 894"/>
                  <a:gd name="T2" fmla="*/ 3454 w 4005"/>
                  <a:gd name="T3" fmla="*/ 0 h 894"/>
                  <a:gd name="T4" fmla="*/ 3454 w 4005"/>
                  <a:gd name="T5" fmla="*/ 62 h 894"/>
                  <a:gd name="T6" fmla="*/ 0 w 4005"/>
                  <a:gd name="T7" fmla="*/ 62 h 894"/>
                  <a:gd name="T8" fmla="*/ 0 w 4005"/>
                  <a:gd name="T9" fmla="*/ 832 h 894"/>
                  <a:gd name="T10" fmla="*/ 3454 w 4005"/>
                  <a:gd name="T11" fmla="*/ 832 h 894"/>
                  <a:gd name="T12" fmla="*/ 3454 w 4005"/>
                  <a:gd name="T13" fmla="*/ 894 h 894"/>
                  <a:gd name="T14" fmla="*/ 4005 w 4005"/>
                  <a:gd name="T15" fmla="*/ 447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5" h="894">
                    <a:moveTo>
                      <a:pt x="4005" y="447"/>
                    </a:moveTo>
                    <a:lnTo>
                      <a:pt x="3454" y="0"/>
                    </a:lnTo>
                    <a:lnTo>
                      <a:pt x="3454" y="62"/>
                    </a:lnTo>
                    <a:lnTo>
                      <a:pt x="0" y="62"/>
                    </a:lnTo>
                    <a:lnTo>
                      <a:pt x="0" y="832"/>
                    </a:lnTo>
                    <a:lnTo>
                      <a:pt x="3454" y="832"/>
                    </a:lnTo>
                    <a:lnTo>
                      <a:pt x="3454" y="894"/>
                    </a:lnTo>
                    <a:lnTo>
                      <a:pt x="4005" y="447"/>
                    </a:lnTo>
                    <a:close/>
                  </a:path>
                </a:pathLst>
              </a:custGeom>
              <a:solidFill>
                <a:srgbClr val="1040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  <a:sym typeface="+mn-lt"/>
                </a:endParaRP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xmlns="" id="{1C8EDDA1-0B17-901C-86C5-CE910608C547}"/>
                  </a:ext>
                </a:extLst>
              </p:cNvPr>
              <p:cNvSpPr txBox="1"/>
              <p:nvPr/>
            </p:nvSpPr>
            <p:spPr>
              <a:xfrm>
                <a:off x="5689059" y="1002978"/>
                <a:ext cx="3378105" cy="48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000" b="1" kern="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</a:rPr>
                  <a:t>增加派驻分所律师审核</a:t>
                </a: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="" id="{DC6EB746-A25F-B39A-CD43-33B149552554}"/>
                </a:ext>
              </a:extLst>
            </p:cNvPr>
            <p:cNvSpPr txBox="1"/>
            <p:nvPr/>
          </p:nvSpPr>
          <p:spPr>
            <a:xfrm>
              <a:off x="5492641" y="1215568"/>
              <a:ext cx="4504458" cy="380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服务对象</a:t>
              </a:r>
              <a:r>
                <a:rPr lang="zh-CN" altLang="en-US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自然人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材料清单</a:t>
              </a:r>
              <a:r>
                <a:rPr lang="zh-CN" altLang="en-US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均为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pdf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格式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总所同意增加派驻的有效合伙人决议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《律师事务所省内分所增加派驻律师登记表》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分所的执业许可证副本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总所同意增加派驻的有效合伙人决议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拟增加派驻的律师的执业证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申请人近期大两寸正装（非制服）免冠蓝底正面彩色相片一张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E7B7805A-CA7D-9CFB-6E24-5B63A10C8F8C}"/>
              </a:ext>
            </a:extLst>
          </p:cNvPr>
          <p:cNvGrpSpPr/>
          <p:nvPr/>
        </p:nvGrpSpPr>
        <p:grpSpPr>
          <a:xfrm>
            <a:off x="8201318" y="1478396"/>
            <a:ext cx="3668318" cy="5063082"/>
            <a:chOff x="5482071" y="539278"/>
            <a:chExt cx="4515031" cy="5351487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4119B317-805D-40EC-9AF9-4B3B2F1FAF3B}"/>
                </a:ext>
              </a:extLst>
            </p:cNvPr>
            <p:cNvGrpSpPr/>
            <p:nvPr/>
          </p:nvGrpSpPr>
          <p:grpSpPr>
            <a:xfrm>
              <a:off x="5482073" y="539278"/>
              <a:ext cx="4515029" cy="5351487"/>
              <a:chOff x="5482073" y="856778"/>
              <a:chExt cx="4515029" cy="6173314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xmlns="" id="{DD6C5285-E1B6-FEFF-8B9A-A5CD17F40E6A}"/>
                  </a:ext>
                </a:extLst>
              </p:cNvPr>
              <p:cNvSpPr/>
              <p:nvPr/>
            </p:nvSpPr>
            <p:spPr>
              <a:xfrm>
                <a:off x="5482074" y="1233810"/>
                <a:ext cx="4515028" cy="57962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 kern="0">
                  <a:solidFill>
                    <a:prstClr val="black"/>
                  </a:solidFill>
                  <a:latin typeface="微软雅黑"/>
                  <a:ea typeface="微软雅黑"/>
                  <a:sym typeface="+mn-lt"/>
                </a:endParaRPr>
              </a:p>
            </p:txBody>
          </p:sp>
          <p:sp>
            <p:nvSpPr>
              <p:cNvPr id="100" name="îsļïḑè">
                <a:extLst>
                  <a:ext uri="{FF2B5EF4-FFF2-40B4-BE49-F238E27FC236}">
                    <a16:creationId xmlns:a16="http://schemas.microsoft.com/office/drawing/2014/main" xmlns="" id="{866F6410-8B50-D922-FED4-780FBADDFA92}"/>
                  </a:ext>
                </a:extLst>
              </p:cNvPr>
              <p:cNvSpPr/>
              <p:nvPr/>
            </p:nvSpPr>
            <p:spPr bwMode="auto">
              <a:xfrm>
                <a:off x="5482073" y="856778"/>
                <a:ext cx="3971075" cy="754063"/>
              </a:xfrm>
              <a:custGeom>
                <a:avLst/>
                <a:gdLst>
                  <a:gd name="T0" fmla="*/ 4005 w 4005"/>
                  <a:gd name="T1" fmla="*/ 447 h 894"/>
                  <a:gd name="T2" fmla="*/ 3454 w 4005"/>
                  <a:gd name="T3" fmla="*/ 0 h 894"/>
                  <a:gd name="T4" fmla="*/ 3454 w 4005"/>
                  <a:gd name="T5" fmla="*/ 62 h 894"/>
                  <a:gd name="T6" fmla="*/ 0 w 4005"/>
                  <a:gd name="T7" fmla="*/ 62 h 894"/>
                  <a:gd name="T8" fmla="*/ 0 w 4005"/>
                  <a:gd name="T9" fmla="*/ 832 h 894"/>
                  <a:gd name="T10" fmla="*/ 3454 w 4005"/>
                  <a:gd name="T11" fmla="*/ 832 h 894"/>
                  <a:gd name="T12" fmla="*/ 3454 w 4005"/>
                  <a:gd name="T13" fmla="*/ 894 h 894"/>
                  <a:gd name="T14" fmla="*/ 4005 w 4005"/>
                  <a:gd name="T15" fmla="*/ 447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5" h="894">
                    <a:moveTo>
                      <a:pt x="4005" y="447"/>
                    </a:moveTo>
                    <a:lnTo>
                      <a:pt x="3454" y="0"/>
                    </a:lnTo>
                    <a:lnTo>
                      <a:pt x="3454" y="62"/>
                    </a:lnTo>
                    <a:lnTo>
                      <a:pt x="0" y="62"/>
                    </a:lnTo>
                    <a:lnTo>
                      <a:pt x="0" y="832"/>
                    </a:lnTo>
                    <a:lnTo>
                      <a:pt x="3454" y="832"/>
                    </a:lnTo>
                    <a:lnTo>
                      <a:pt x="3454" y="894"/>
                    </a:lnTo>
                    <a:lnTo>
                      <a:pt x="4005" y="447"/>
                    </a:lnTo>
                    <a:close/>
                  </a:path>
                </a:pathLst>
              </a:custGeom>
              <a:solidFill>
                <a:srgbClr val="1040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  <a:sym typeface="+mn-lt"/>
                </a:endParaRPr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xmlns="" id="{DBE8C36E-1CE4-8BB3-AB8B-B356E89CA7C2}"/>
                  </a:ext>
                </a:extLst>
              </p:cNvPr>
              <p:cNvSpPr txBox="1"/>
              <p:nvPr/>
            </p:nvSpPr>
            <p:spPr>
              <a:xfrm>
                <a:off x="5689059" y="1002978"/>
                <a:ext cx="3378105" cy="48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000" b="1" kern="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</a:rPr>
                  <a:t>撤回派驻分所律师审核</a:t>
                </a:r>
              </a:p>
            </p:txBody>
          </p: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6C37AA1D-9C75-A807-2586-6BB44EC0BE2A}"/>
                </a:ext>
              </a:extLst>
            </p:cNvPr>
            <p:cNvSpPr txBox="1"/>
            <p:nvPr/>
          </p:nvSpPr>
          <p:spPr>
            <a:xfrm>
              <a:off x="5482071" y="1215568"/>
              <a:ext cx="4504458" cy="380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服务对象</a:t>
              </a:r>
              <a:r>
                <a:rPr lang="zh-CN" altLang="en-US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自然人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材料清单</a:t>
              </a:r>
              <a:r>
                <a:rPr lang="zh-CN" altLang="en-US" b="1" kern="100" dirty="0">
                  <a:solidFill>
                    <a:srgbClr val="104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均为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pdf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格式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总所同意撤回派驻的有效合伙人决议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《律师事务所省内分所撤回派驻律师登记表》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分所的执业许可证副本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总所同意撤回派驻的有效合伙人决议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拟撤回派驻的律师执业证原件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AutoNum type="arabicPeriod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申请人近期大两寸正装（非制服）免冠蓝底正面彩色相片一张</a:t>
              </a:r>
            </a:p>
          </p:txBody>
        </p:sp>
      </p:grpSp>
      <p:sp>
        <p:nvSpPr>
          <p:cNvPr id="102" name="椭圆 28"/>
          <p:cNvSpPr/>
          <p:nvPr>
            <p:custDataLst>
              <p:tags r:id="rId1"/>
            </p:custDataLst>
          </p:nvPr>
        </p:nvSpPr>
        <p:spPr>
          <a:xfrm>
            <a:off x="3697682" y="1498670"/>
            <a:ext cx="468914" cy="454260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104077"/>
          </a:solidFill>
          <a:ln>
            <a:solidFill>
              <a:srgbClr val="09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3" name="椭圆 29"/>
          <p:cNvSpPr/>
          <p:nvPr>
            <p:custDataLst>
              <p:tags r:id="rId2"/>
            </p:custDataLst>
          </p:nvPr>
        </p:nvSpPr>
        <p:spPr>
          <a:xfrm>
            <a:off x="7556252" y="1588764"/>
            <a:ext cx="441945" cy="397712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104077"/>
          </a:solidFill>
          <a:ln>
            <a:solidFill>
              <a:srgbClr val="09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4" name="椭圆 30"/>
          <p:cNvSpPr/>
          <p:nvPr>
            <p:custDataLst>
              <p:tags r:id="rId3"/>
            </p:custDataLst>
          </p:nvPr>
        </p:nvSpPr>
        <p:spPr>
          <a:xfrm>
            <a:off x="11413473" y="1573937"/>
            <a:ext cx="434682" cy="410231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rgbClr val="104077"/>
          </a:solidFill>
          <a:ln>
            <a:solidFill>
              <a:srgbClr val="09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5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 flipH="1">
            <a:off x="0" y="854416"/>
            <a:ext cx="12191998" cy="5253671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rgbClr val="4DA1D0"/>
              </a:gs>
              <a:gs pos="100000">
                <a:srgbClr val="0027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 7"/>
          <p:cNvGrpSpPr/>
          <p:nvPr/>
        </p:nvGrpSpPr>
        <p:grpSpPr>
          <a:xfrm>
            <a:off x="0" y="2307327"/>
            <a:ext cx="12191999" cy="1925819"/>
            <a:chOff x="2388071" y="2505812"/>
            <a:chExt cx="7415861" cy="1925819"/>
          </a:xfrm>
        </p:grpSpPr>
        <p:sp>
          <p:nvSpPr>
            <p:cNvPr id="4" name="文本框 3"/>
            <p:cNvSpPr txBox="1"/>
            <p:nvPr/>
          </p:nvSpPr>
          <p:spPr>
            <a:xfrm>
              <a:off x="2388071" y="2961414"/>
              <a:ext cx="7415861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4073525" y="2505812"/>
              <a:ext cx="4044951" cy="1925819"/>
              <a:chOff x="6128726" y="2308705"/>
              <a:chExt cx="4051641" cy="1773250"/>
            </a:xfrm>
          </p:grpSpPr>
          <p:cxnSp>
            <p:nvCxnSpPr>
              <p:cNvPr id="6" name="直接连接符 11"/>
              <p:cNvCxnSpPr/>
              <p:nvPr/>
            </p:nvCxnSpPr>
            <p:spPr>
              <a:xfrm>
                <a:off x="6128726" y="2308705"/>
                <a:ext cx="40516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12"/>
              <p:cNvCxnSpPr/>
              <p:nvPr/>
            </p:nvCxnSpPr>
            <p:spPr>
              <a:xfrm>
                <a:off x="6128727" y="4081955"/>
                <a:ext cx="40516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矩形 8"/>
          <p:cNvSpPr/>
          <p:nvPr/>
        </p:nvSpPr>
        <p:spPr>
          <a:xfrm>
            <a:off x="4986526" y="1306774"/>
            <a:ext cx="2218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 01</a:t>
            </a:r>
            <a:endParaRPr lang="zh-CN" altLang="en-US" sz="44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79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长三角政务服务一网通办门户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网（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https://csj.sh.gov.cn/govService/bsfw/personList）办理。具体操作方法如下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2075" y="2595524"/>
            <a:ext cx="174441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区域选择江苏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91" y="2083566"/>
            <a:ext cx="8607084" cy="460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562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79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步骤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找到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律师执业档案调取事项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点击立即办理：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80" y="1673517"/>
            <a:ext cx="9234840" cy="493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353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79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步骤</a:t>
              </a:r>
              <a:endParaRPr lang="zh-CN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进入江苏政务服务网且登录账号后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点击在线办理：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199" y="1620467"/>
            <a:ext cx="8583602" cy="515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303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82075" y="448457"/>
            <a:ext cx="9622370" cy="700769"/>
            <a:chOff x="782075" y="448457"/>
            <a:chExt cx="9622370" cy="700769"/>
          </a:xfrm>
        </p:grpSpPr>
        <p:sp>
          <p:nvSpPr>
            <p:cNvPr id="16" name="TextBox 14"/>
            <p:cNvSpPr>
              <a:spLocks noChangeArrowheads="1"/>
            </p:cNvSpPr>
            <p:nvPr/>
          </p:nvSpPr>
          <p:spPr bwMode="auto">
            <a:xfrm>
              <a:off x="782075" y="448457"/>
              <a:ext cx="9622370" cy="7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05" indent="-1905"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档案调转步骤说明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【</a:t>
              </a:r>
              <a:r>
                <a:rPr lang="zh-CN" altLang="en-US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江苏</a:t>
              </a:r>
              <a:r>
                <a:rPr lang="en-US" altLang="zh-CN" sz="3600" b="1" dirty="0">
                  <a:solidFill>
                    <a:srgbClr val="404040"/>
                  </a:solidFill>
                  <a:latin typeface="微软雅黑" charset="0"/>
                  <a:ea typeface="微软雅黑" charset="0"/>
                  <a:sym typeface="微软雅黑" charset="0"/>
                </a:rPr>
                <a:t>】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67080" y="63183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行政相对人申请步骤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01473" y="1202276"/>
            <a:ext cx="969712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左侧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找到执业律师档案调转后点击进入：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33" y="1673517"/>
            <a:ext cx="9067535" cy="495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66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CAC585B-CE7A-4C9E-BA1C-9E057EF0E1D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9月作品\04"/>
  <p:tag name="ISPRING_PRESENTATION_TITLE" val="蓝色大气项目计划书PPT模板"/>
  <p:tag name="ISPRING_FIRST_PUBLISH" val="1"/>
  <p:tag name="KSO_WPP_MARK_KEY" val="a3a000d1-c7af-4017-8947-f9a626571c58"/>
  <p:tag name="COMMONDATA" val="eyJoZGlkIjoiOGE0Y2YxZTRhNmM0YmEzNTdmNzdiNjI2ZGFkYjY1M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69.6,&quot;left&quot;:49.15,&quot;top&quot;:174.6,&quot;width&quot;:905.1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88.5,&quot;left&quot;:49.15,&quot;top&quot;:87.7,&quot;width&quot;:905.1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88.5,&quot;left&quot;:49.15,&quot;top&quot;:87.7,&quot;width&quot;:905.1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1265</Words>
  <Application>Microsoft Office PowerPoint</Application>
  <PresentationFormat>自定义</PresentationFormat>
  <Paragraphs>142</Paragraphs>
  <Slides>26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蓝色大气项目计划书PPT模板</dc:title>
  <dc:creator>逆流的小鱼</dc:creator>
  <cp:lastModifiedBy>NTKO</cp:lastModifiedBy>
  <cp:revision>145</cp:revision>
  <dcterms:created xsi:type="dcterms:W3CDTF">2023-10-19T05:39:00Z</dcterms:created>
  <dcterms:modified xsi:type="dcterms:W3CDTF">2024-06-26T01:16:29Z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9F25FBF73DC043DF8F37A54170B6CD59</vt:lpwstr>
  </property>
  <property fmtid="{D5CDD505-2E9C-101B-9397-08002B2CF9AE}" pid="3" name="KSOProductBuildVer">
    <vt:lpwstr>2052-12.1.0.16929</vt:lpwstr>
  </property>
</Properties>
</file>